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Noto Sans KR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8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61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otoSansKR-bold.fntdata"/><Relationship Id="rId6" Type="http://schemas.openxmlformats.org/officeDocument/2006/relationships/slide" Target="slides/slide1.xml"/><Relationship Id="rId18" Type="http://schemas.openxmlformats.org/officeDocument/2006/relationships/font" Target="fonts/NotoSansK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060aae8cd2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3060aae8cd2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3060aae8cd2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60aae8cd2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60aae8cd2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060aae8cd2_1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60aae8cd2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60aae8cd2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060aae8cd2_1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060aae8cd2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3060aae8cd2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3060aae8cd2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060aae8cd2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060aae8cd2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3060aae8cd2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60aae8cd2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60aae8cd2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3060aae8cd2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목차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543098" y="119294"/>
            <a:ext cx="8434647" cy="6337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0" lIns="91425" spcFirstLastPara="1" rIns="91425" wrap="square" tIns="180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  <a:defRPr b="1" sz="4000" u="none">
                <a:solidFill>
                  <a:srgbClr val="C91F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" showMasterSp="0">
  <p:cSld name="제목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" type="body"/>
          </p:nvPr>
        </p:nvSpPr>
        <p:spPr>
          <a:xfrm>
            <a:off x="5198496" y="822278"/>
            <a:ext cx="6993504" cy="163268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720"/>
              </a:spcBef>
              <a:spcAft>
                <a:spcPts val="0"/>
              </a:spcAft>
              <a:buSzPts val="2520"/>
              <a:buNone/>
              <a:defRPr b="1" sz="36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0" y="0"/>
            <a:ext cx="1284288" cy="3905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5058383" y="4290868"/>
            <a:ext cx="69457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MyeongSang Shim</a:t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1490006" y="6542452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주 내용">
  <p:cSld name="주 내용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543098" y="119294"/>
            <a:ext cx="8434647" cy="6337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0" lIns="91425" spcFirstLastPara="1" rIns="91425" wrap="square" tIns="180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4000"/>
              <a:buFont typeface="Arial"/>
              <a:buNone/>
              <a:defRPr b="1" sz="4000">
                <a:solidFill>
                  <a:srgbClr val="C91F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" name="Google Shape;25;p4"/>
          <p:cNvCxnSpPr/>
          <p:nvPr/>
        </p:nvCxnSpPr>
        <p:spPr>
          <a:xfrm rot="10800000">
            <a:off x="575733" y="806732"/>
            <a:ext cx="10109200" cy="0"/>
          </a:xfrm>
          <a:prstGeom prst="straightConnector1">
            <a:avLst/>
          </a:prstGeom>
          <a:noFill/>
          <a:ln cap="flat" cmpd="sng" w="25400">
            <a:solidFill>
              <a:srgbClr val="C801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543098" y="1143843"/>
            <a:ext cx="11313621" cy="5218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9720" lvl="0" marL="457200" algn="l">
              <a:spcBef>
                <a:spcPts val="320"/>
              </a:spcBef>
              <a:spcAft>
                <a:spcPts val="0"/>
              </a:spcAft>
              <a:buClr>
                <a:srgbClr val="C80150"/>
              </a:buClr>
              <a:buSzPts val="1120"/>
              <a:buChar char="◈"/>
              <a:defRPr sz="1600">
                <a:solidFill>
                  <a:schemeClr val="dk1"/>
                </a:solidFill>
              </a:defRPr>
            </a:lvl1pPr>
            <a:lvl2pPr indent="-290830" lvl="1" marL="914400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980"/>
              <a:buChar char="🞚"/>
              <a:defRPr sz="1400">
                <a:solidFill>
                  <a:srgbClr val="0C0C0C"/>
                </a:solidFill>
              </a:defRPr>
            </a:lvl2pPr>
            <a:lvl3pPr indent="-281939" lvl="2" marL="1371600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840"/>
              <a:buChar char="◈"/>
              <a:defRPr sz="1200">
                <a:solidFill>
                  <a:srgbClr val="0C0C0C"/>
                </a:solidFill>
              </a:defRPr>
            </a:lvl3pPr>
            <a:lvl4pPr indent="-277494" lvl="3" marL="1828800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770"/>
              <a:buChar char="🞚"/>
              <a:defRPr sz="1100">
                <a:solidFill>
                  <a:srgbClr val="0C0C0C"/>
                </a:solidFill>
              </a:defRPr>
            </a:lvl4pPr>
            <a:lvl5pPr indent="-277495" lvl="4" marL="2286000" algn="l">
              <a:spcBef>
                <a:spcPts val="600"/>
              </a:spcBef>
              <a:spcAft>
                <a:spcPts val="0"/>
              </a:spcAft>
              <a:buClr>
                <a:srgbClr val="0C0C0C"/>
              </a:buClr>
              <a:buSzPts val="770"/>
              <a:buChar char="◈"/>
              <a:defRPr sz="1100">
                <a:solidFill>
                  <a:srgbClr val="0C0C0C"/>
                </a:solidFill>
              </a:defRPr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보조 내용">
  <p:cSld name="보조 내용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543098" y="119294"/>
            <a:ext cx="8434647" cy="6337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0" lIns="91425" spcFirstLastPara="1" rIns="91425" wrap="square" tIns="180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 rot="10800000">
            <a:off x="575733" y="806732"/>
            <a:ext cx="10109200" cy="0"/>
          </a:xfrm>
          <a:prstGeom prst="straightConnector1">
            <a:avLst/>
          </a:prstGeom>
          <a:noFill/>
          <a:ln cap="flat" cmpd="sng" w="25400">
            <a:solidFill>
              <a:srgbClr val="C801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995150" y="6608796"/>
            <a:ext cx="196850" cy="2492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913795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 flipH="1">
            <a:off x="2171700" y="6608796"/>
            <a:ext cx="9947975" cy="248650"/>
          </a:xfrm>
          <a:prstGeom prst="parallelogram">
            <a:avLst>
              <a:gd fmla="val 3886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913795" y="1732451"/>
            <a:ext cx="10353763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1490006" y="6542452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hyperlink" Target="https://www.newscj.com/news/articleView.html?idxno=3116783" TargetMode="External"/><Relationship Id="rId5" Type="http://schemas.openxmlformats.org/officeDocument/2006/relationships/hyperlink" Target="https://www.newscj.com/news/articleView.html?idxno=3116783" TargetMode="External"/><Relationship Id="rId6" Type="http://schemas.openxmlformats.org/officeDocument/2006/relationships/hyperlink" Target="https://www.youtube.com/watch?v=lVz4neow2QU" TargetMode="External"/><Relationship Id="rId7" Type="http://schemas.openxmlformats.org/officeDocument/2006/relationships/hyperlink" Target="https://theindigo.co.kr/archives/4286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0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0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878748" y="1768269"/>
            <a:ext cx="8434500" cy="1388100"/>
          </a:xfrm>
          <a:prstGeom prst="rect">
            <a:avLst/>
          </a:prstGeom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900"/>
              <a:t>MiniProject</a:t>
            </a:r>
            <a:r>
              <a:rPr lang="ko-KR"/>
              <a:t>::</a:t>
            </a:r>
            <a:r>
              <a:rPr lang="ko-KR" sz="4900"/>
              <a:t> </a:t>
            </a:r>
            <a:r>
              <a:rPr lang="ko-KR"/>
              <a:t>Team3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hand gesture classification model</a:t>
            </a:r>
            <a:endParaRPr/>
          </a:p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1878748" y="4718894"/>
            <a:ext cx="8434500" cy="310500"/>
          </a:xfrm>
          <a:prstGeom prst="rect">
            <a:avLst/>
          </a:prstGeom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/>
              <a:t>김은찬 , 한태섭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1" name="Google Shape;151;p15"/>
          <p:cNvSpPr txBox="1"/>
          <p:nvPr>
            <p:ph type="title"/>
          </p:nvPr>
        </p:nvSpPr>
        <p:spPr>
          <a:xfrm>
            <a:off x="543100" y="180850"/>
            <a:ext cx="9190500" cy="1003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3200"/>
              <a:buFont typeface="Arial"/>
              <a:buNone/>
            </a:pPr>
            <a:r>
              <a:rPr lang="ko-KR" sz="3200"/>
              <a:t>Try 3 : pre-trained model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3200"/>
              <a:buFont typeface="Arial"/>
              <a:buNone/>
            </a:pPr>
            <a:r>
              <a:rPr lang="ko-KR" sz="3200"/>
              <a:t>(media pipe - </a:t>
            </a:r>
            <a:r>
              <a:rPr lang="ko-KR" sz="3200"/>
              <a:t>hand gesture detection model</a:t>
            </a:r>
            <a:r>
              <a:rPr lang="ko-KR" sz="3200"/>
              <a:t>)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447355" y="1731026"/>
            <a:ext cx="4197000" cy="1063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Solution Architecture</a:t>
            </a:r>
            <a:endParaRPr b="1" sz="1800">
              <a:solidFill>
                <a:schemeClr val="dk1"/>
              </a:solidFill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-KR" sz="1500">
                <a:solidFill>
                  <a:schemeClr val="dk1"/>
                </a:solidFill>
              </a:rPr>
              <a:t>2단계 파이프라인 신경망 모델 사용, </a:t>
            </a:r>
            <a:r>
              <a:rPr b="1" lang="ko-KR" sz="1500">
                <a:solidFill>
                  <a:schemeClr val="dk1"/>
                </a:solidFill>
              </a:rPr>
              <a:t>임베딩 모델</a:t>
            </a:r>
            <a:r>
              <a:rPr lang="ko-KR" sz="1500">
                <a:solidFill>
                  <a:schemeClr val="dk1"/>
                </a:solidFill>
              </a:rPr>
              <a:t>이 동작 후 </a:t>
            </a:r>
            <a:r>
              <a:rPr b="1" lang="ko-KR" sz="1500">
                <a:solidFill>
                  <a:schemeClr val="dk1"/>
                </a:solidFill>
              </a:rPr>
              <a:t>분류 모델</a:t>
            </a:r>
            <a:r>
              <a:rPr lang="ko-KR" sz="1500">
                <a:solidFill>
                  <a:schemeClr val="dk1"/>
                </a:solidFill>
              </a:rPr>
              <a:t>의 입력으로 이어진다.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50" y="3390550"/>
            <a:ext cx="5459501" cy="198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15"/>
          <p:cNvSpPr txBox="1"/>
          <p:nvPr/>
        </p:nvSpPr>
        <p:spPr>
          <a:xfrm>
            <a:off x="318050" y="5474950"/>
            <a:ext cx="3177000" cy="3708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핸드 랜드마크 모델 (임베딩)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175" y="2941234"/>
            <a:ext cx="3176999" cy="243911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/>
        </p:nvSpPr>
        <p:spPr>
          <a:xfrm>
            <a:off x="7209175" y="5561100"/>
            <a:ext cx="3177000" cy="3708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동작 분류 인식 모델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3" name="Google Shape;163;p16"/>
          <p:cNvSpPr txBox="1"/>
          <p:nvPr>
            <p:ph type="title"/>
          </p:nvPr>
        </p:nvSpPr>
        <p:spPr>
          <a:xfrm>
            <a:off x="543100" y="180850"/>
            <a:ext cx="9190500" cy="510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3200"/>
              <a:buFont typeface="Arial"/>
              <a:buNone/>
            </a:pPr>
            <a:r>
              <a:rPr lang="ko-KR" sz="3200"/>
              <a:t>Try 4 : event handling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617575" y="880363"/>
            <a:ext cx="6797100" cy="12018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case</a:t>
            </a:r>
            <a:r>
              <a:rPr b="1" lang="ko-KR" sz="2400">
                <a:solidFill>
                  <a:schemeClr val="dk1"/>
                </a:solidFill>
              </a:rPr>
              <a:t> 1.</a:t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주먹을 3초 인식할 경우 실행을 종료하는 코드 작성 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고찰 및 보완점</a:t>
            </a:r>
            <a:endParaRPr/>
          </a:p>
        </p:txBody>
      </p:sp>
      <p:sp>
        <p:nvSpPr>
          <p:cNvPr id="171" name="Google Shape;171;p17"/>
          <p:cNvSpPr txBox="1"/>
          <p:nvPr>
            <p:ph idx="12" type="sldNum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2" name="Google Shape;172;p17"/>
          <p:cNvSpPr txBox="1"/>
          <p:nvPr/>
        </p:nvSpPr>
        <p:spPr>
          <a:xfrm>
            <a:off x="771150" y="1927088"/>
            <a:ext cx="8617500" cy="9249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pre training 모델에서 감지 가능한 최대 손 갯수를 하나로 정할시, 처음 인식한 손의 동작만 끝까지 인식하였는데 한 사람의 제스처만 봐야하는 본래 의도와 일치하는 바가 있어 활용 가능성을 느낌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719400" y="3145850"/>
            <a:ext cx="10753200" cy="2033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직접 트레이닝 한 모델을 사용할 경우 직접 dataset을 준비 해야할 것으로 생각됨 -&gt; 시간과 비용 소비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추가할 점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ko-KR" sz="1800">
                <a:solidFill>
                  <a:schemeClr val="dk1"/>
                </a:solidFill>
              </a:rPr>
              <a:t>각 손 동작에 따른 이벤트 처리 필요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ko-KR" sz="1800">
                <a:solidFill>
                  <a:schemeClr val="dk1"/>
                </a:solidFill>
              </a:rPr>
              <a:t>하드웨어 리소스 계산 필요 (memory , time … etc) for edge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ko-KR" sz="1800">
                <a:solidFill>
                  <a:schemeClr val="dk1"/>
                </a:solidFill>
              </a:rPr>
              <a:t>돌발 상황에 대한 예외처리 필요 ex) 사용자의 의도와 다른 손인식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" name="Google Shape;47;p7"/>
          <p:cNvSpPr txBox="1"/>
          <p:nvPr/>
        </p:nvSpPr>
        <p:spPr>
          <a:xfrm>
            <a:off x="1432975" y="2381200"/>
            <a:ext cx="464700" cy="2033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01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02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03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04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5698125" y="2381200"/>
            <a:ext cx="464700" cy="2033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05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06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07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08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1897676" y="2381200"/>
            <a:ext cx="3492300" cy="2033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프로젝트 개요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프로젝트 목표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try model training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pre - trained model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50" name="Google Shape;50;p7"/>
          <p:cNvCxnSpPr/>
          <p:nvPr/>
        </p:nvCxnSpPr>
        <p:spPr>
          <a:xfrm>
            <a:off x="1425050" y="4651750"/>
            <a:ext cx="10772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7"/>
          <p:cNvSpPr txBox="1"/>
          <p:nvPr/>
        </p:nvSpPr>
        <p:spPr>
          <a:xfrm>
            <a:off x="6162826" y="2381200"/>
            <a:ext cx="3492300" cy="9249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고찰 및 보완점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개요</a:t>
            </a:r>
            <a:endParaRPr/>
          </a:p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descr="사진설명" id="59" name="Google Shape;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550" y="891650"/>
            <a:ext cx="3584950" cy="476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0" name="Google Shape;60;p8"/>
          <p:cNvCxnSpPr/>
          <p:nvPr/>
        </p:nvCxnSpPr>
        <p:spPr>
          <a:xfrm flipH="1">
            <a:off x="9584825" y="6102675"/>
            <a:ext cx="1796400" cy="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8"/>
          <p:cNvSpPr txBox="1"/>
          <p:nvPr/>
        </p:nvSpPr>
        <p:spPr>
          <a:xfrm>
            <a:off x="8220500" y="5778325"/>
            <a:ext cx="3177000" cy="2628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</a:rPr>
              <a:t>시험 운행중인 자율 주행 로봇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62" name="Google Shape;62;p8"/>
          <p:cNvSpPr txBox="1"/>
          <p:nvPr/>
        </p:nvSpPr>
        <p:spPr>
          <a:xfrm>
            <a:off x="373675" y="1671725"/>
            <a:ext cx="6797100" cy="386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hlinkClick r:id="rId4"/>
              </a:rPr>
              <a:t>“</a:t>
            </a:r>
            <a:r>
              <a:rPr b="1" lang="ko-KR" sz="1900" u="sng">
                <a:solidFill>
                  <a:schemeClr val="hlink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  <a:hlinkClick r:id="rId5"/>
              </a:rPr>
              <a:t>해외여행객 247% 급증… 해외여행 열풍 올해도 이어지나”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373675" y="2057813"/>
            <a:ext cx="6797100" cy="401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 u="sng">
                <a:solidFill>
                  <a:schemeClr val="hlink"/>
                </a:solidFill>
                <a:hlinkClick r:id="rId6"/>
              </a:rPr>
              <a:t>“폭염 속 ‘12시간 근무’ 골프장 캐디…. ‘기절.화상이 일상’ ”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4" name="Google Shape;64;p8"/>
          <p:cNvSpPr txBox="1"/>
          <p:nvPr/>
        </p:nvSpPr>
        <p:spPr>
          <a:xfrm>
            <a:off x="373675" y="2459225"/>
            <a:ext cx="6797100" cy="401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 u="sng">
                <a:solidFill>
                  <a:schemeClr val="hlink"/>
                </a:solidFill>
                <a:hlinkClick r:id="rId7"/>
              </a:rPr>
              <a:t>"대형마트 장애인용 쇼핑카트 의무화… 당사자에겐 유명무실”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5" name="Google Shape;65;p8"/>
          <p:cNvSpPr txBox="1"/>
          <p:nvPr/>
        </p:nvSpPr>
        <p:spPr>
          <a:xfrm>
            <a:off x="373675" y="3408438"/>
            <a:ext cx="6797100" cy="1263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</a:rPr>
              <a:t>"자율 주행 카트"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: 현대 사회에서 개인의 짐을 옮길 상황이 증가하고 있으며, 이러한 상황에서 물체를 안전하고 효율적으로 운반함으로써 고객에게 편리한 경험을 제공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543098" y="119294"/>
            <a:ext cx="8434500" cy="633900"/>
          </a:xfrm>
          <a:prstGeom prst="rect">
            <a:avLst/>
          </a:prstGeom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목표</a:t>
            </a:r>
            <a:endParaRPr/>
          </a:p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11412516" y="6521194"/>
            <a:ext cx="75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543100" y="3423755"/>
            <a:ext cx="7599000" cy="12018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 </a:t>
            </a: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1 : model-training (dron gesture)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 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2 : model-training (Rock scissors paper 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 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3 : pre-trained model (mediapipe)</a:t>
            </a:r>
            <a:b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800">
                <a:solidFill>
                  <a:schemeClr val="dk1"/>
                </a:solidFill>
              </a:rPr>
              <a:t> Try 4 : event handling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9"/>
          <p:cNvSpPr txBox="1"/>
          <p:nvPr/>
        </p:nvSpPr>
        <p:spPr>
          <a:xfrm>
            <a:off x="731475" y="1708638"/>
            <a:ext cx="6797100" cy="4629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function 1. 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731475" y="2165163"/>
            <a:ext cx="6797100" cy="6477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 </a:t>
            </a:r>
            <a:r>
              <a:rPr b="1" lang="ko-KR" sz="1800">
                <a:solidFill>
                  <a:schemeClr val="dk1"/>
                </a:solidFill>
              </a:rPr>
              <a:t>사용자의 손짓을 통해 의도를 파악하여 자동으로 chasing, stop 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 등의 기능구현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543098" y="180850"/>
            <a:ext cx="8434647" cy="5106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3200"/>
              <a:buFont typeface="Arial"/>
              <a:buNone/>
            </a:pPr>
            <a:r>
              <a:rPr lang="ko-KR" sz="3200"/>
              <a:t>Try 1 :model-training (drone gesture)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2" name="Google Shape;82;p10"/>
          <p:cNvSpPr txBox="1"/>
          <p:nvPr/>
        </p:nvSpPr>
        <p:spPr>
          <a:xfrm>
            <a:off x="278176" y="1300235"/>
            <a:ext cx="5746458" cy="370614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endParaRPr b="1"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214094" y="1853151"/>
            <a:ext cx="6671170" cy="2568528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Ascending     Descending     Pitch_Backward     Pitch_Forward     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Roll_Left         Roll_Right           Yaw_Left               Yaw_Right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하트, 예술이(가) 표시된 사진&#10;&#10;자동 생성된 설명" id="84" name="Google Shape;84;p10"/>
          <p:cNvPicPr preferRelativeResize="0"/>
          <p:nvPr/>
        </p:nvPicPr>
        <p:blipFill rotWithShape="1">
          <a:blip r:embed="rId3">
            <a:alphaModFix/>
          </a:blip>
          <a:srcRect b="-577" l="-2353" r="706" t="578"/>
          <a:stretch/>
        </p:blipFill>
        <p:spPr>
          <a:xfrm>
            <a:off x="279813" y="2273300"/>
            <a:ext cx="1096429" cy="1098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패션 액세서리, 사람이(가) 표시된 사진&#10;&#10;자동 생성된 설명" id="85" name="Google Shape;8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6163" y="2273300"/>
            <a:ext cx="1096454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4463" y="2273300"/>
            <a:ext cx="1096454" cy="1098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생일 케이크, 예술, 디자인이(가) 표시된 사진&#10;&#10;자동 생성된 설명" id="87" name="Google Shape;8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313" y="4495800"/>
            <a:ext cx="1096454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손, 손가락, 손톱, 예술이(가) 표시된 사진&#10;&#10;자동 생성된 설명" id="88" name="Google Shape;8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2463" y="2273300"/>
            <a:ext cx="1096454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아동 미술, 종이접기, 디자인이(가) 표시된 사진&#10;&#10;자동 생성된 설명" id="89" name="Google Shape;89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5413" y="4419600"/>
            <a:ext cx="1180274" cy="125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예술이(가) 표시된 사진&#10;&#10;자동 생성된 설명" id="90" name="Google Shape;9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2463" y="4495800"/>
            <a:ext cx="1095185" cy="1154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예술, 하트, 목걸이이(가) 표시된 사진&#10;&#10;자동 생성된 설명" id="91" name="Google Shape;91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26013" y="4495800"/>
            <a:ext cx="1096454" cy="10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0"/>
          <p:cNvSpPr/>
          <p:nvPr/>
        </p:nvSpPr>
        <p:spPr>
          <a:xfrm>
            <a:off x="146050" y="1301750"/>
            <a:ext cx="6254750" cy="441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0"/>
          <p:cNvSpPr txBox="1"/>
          <p:nvPr/>
        </p:nvSpPr>
        <p:spPr>
          <a:xfrm>
            <a:off x="7000555" y="1300351"/>
            <a:ext cx="4197116" cy="120161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train data : 100 per class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: MobileNetV2</a:t>
            </a:r>
            <a:b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 size : 32</a:t>
            </a:r>
            <a:b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epoch : 10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type="title"/>
          </p:nvPr>
        </p:nvSpPr>
        <p:spPr>
          <a:xfrm>
            <a:off x="543098" y="180849"/>
            <a:ext cx="8434647" cy="5106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3200"/>
              <a:buFont typeface="Arial"/>
              <a:buNone/>
            </a:pPr>
            <a:r>
              <a:rPr lang="ko-KR" sz="3200"/>
              <a:t>Try 1 :model-result (drone gesture)</a:t>
            </a:r>
            <a:endParaRPr b="0" sz="3200">
              <a:solidFill>
                <a:srgbClr val="000000"/>
              </a:solidFill>
            </a:endParaRPr>
          </a:p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00" name="Google Shape;1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50" y="1860550"/>
            <a:ext cx="2933700" cy="33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1"/>
          <p:cNvGrpSpPr/>
          <p:nvPr/>
        </p:nvGrpSpPr>
        <p:grpSpPr>
          <a:xfrm>
            <a:off x="842963" y="1860550"/>
            <a:ext cx="2936875" cy="3303588"/>
            <a:chOff x="842963" y="1860550"/>
            <a:chExt cx="2936875" cy="3303588"/>
          </a:xfrm>
        </p:grpSpPr>
        <p:pic>
          <p:nvPicPr>
            <p:cNvPr descr="손, 사람, 손톱, 손가락이(가) 표시된 사진&#10;&#10;자동 생성된 설명" id="102" name="Google Shape;102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42963" y="2195513"/>
              <a:ext cx="2936875" cy="296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1"/>
            <p:cNvSpPr/>
            <p:nvPr/>
          </p:nvSpPr>
          <p:spPr>
            <a:xfrm>
              <a:off x="844550" y="1860550"/>
              <a:ext cx="2933700" cy="3302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텍스트, 스크린샷, 멀티미디어 소프트웨어, 소프트웨어이(가) 표시된 사진&#10;&#10;자동 생성된 설명" id="104" name="Google Shape;10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9050" y="1411288"/>
            <a:ext cx="599440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type="title"/>
          </p:nvPr>
        </p:nvSpPr>
        <p:spPr>
          <a:xfrm>
            <a:off x="543098" y="211627"/>
            <a:ext cx="8434647" cy="449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2800"/>
              <a:buFont typeface="Arial"/>
              <a:buNone/>
            </a:pPr>
            <a:r>
              <a:rPr lang="ko-KR" sz="2800"/>
              <a:t>Try 2 :model-training (Rock scissors paper)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10" name="Google Shape;110;p12"/>
          <p:cNvSpPr txBox="1"/>
          <p:nvPr>
            <p:ph idx="12" type="sldNum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1" name="Google Shape;111;p12"/>
          <p:cNvSpPr txBox="1"/>
          <p:nvPr/>
        </p:nvSpPr>
        <p:spPr>
          <a:xfrm>
            <a:off x="278176" y="1300235"/>
            <a:ext cx="5746458" cy="370614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endParaRPr b="1"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 txBox="1"/>
          <p:nvPr/>
        </p:nvSpPr>
        <p:spPr>
          <a:xfrm>
            <a:off x="689470" y="2300564"/>
            <a:ext cx="11998820" cy="339837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Rock                     Scissors                  Paper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/>
          <p:nvPr/>
        </p:nvSpPr>
        <p:spPr>
          <a:xfrm>
            <a:off x="146050" y="1301750"/>
            <a:ext cx="6254750" cy="441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6979583" y="1300350"/>
            <a:ext cx="4197116" cy="120161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train data : 750 per class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: MobileNetV2</a:t>
            </a:r>
            <a:b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 size : 32</a:t>
            </a:r>
            <a:b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epoch : 10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사람, 손톱, 손, 실내이(가) 표시된 사진&#10;&#10;자동 생성된 설명" id="115" name="Google Shape;1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75" y="2773363"/>
            <a:ext cx="1684019" cy="1101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, 손톱, 손, 손가락이(가) 표시된 사진&#10;&#10;자동 생성된 설명" id="116" name="Google Shape;1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4538" y="2773363"/>
            <a:ext cx="1692275" cy="1100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손, 손톱, 손가락, 사람이(가) 표시된 사진&#10;&#10;자동 생성된 설명" id="117" name="Google Shape;11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4438" y="2773363"/>
            <a:ext cx="1691005" cy="1100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543098" y="211627"/>
            <a:ext cx="8434647" cy="449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C91F50"/>
                </a:solidFill>
              </a:rPr>
              <a:t>Try 2 :</a:t>
            </a:r>
            <a:r>
              <a:rPr lang="ko-KR" sz="2800"/>
              <a:t>model-Result</a:t>
            </a:r>
            <a:r>
              <a:rPr b="1" lang="ko-KR" sz="2800">
                <a:solidFill>
                  <a:srgbClr val="C91F50"/>
                </a:solidFill>
              </a:rPr>
              <a:t> (Rock </a:t>
            </a:r>
            <a:r>
              <a:rPr lang="ko-KR" sz="2800"/>
              <a:t>Scissors</a:t>
            </a:r>
            <a:r>
              <a:rPr b="1" lang="ko-KR" sz="2800">
                <a:solidFill>
                  <a:srgbClr val="C91F50"/>
                </a:solidFill>
              </a:rPr>
              <a:t> </a:t>
            </a:r>
            <a:r>
              <a:rPr lang="ko-KR" sz="2800"/>
              <a:t>Paper</a:t>
            </a:r>
            <a:r>
              <a:rPr b="1" lang="ko-KR" sz="2800">
                <a:solidFill>
                  <a:srgbClr val="C91F50"/>
                </a:solidFill>
              </a:rPr>
              <a:t>)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​</a:t>
            </a:r>
            <a:endParaRPr/>
          </a:p>
        </p:txBody>
      </p:sp>
      <p:sp>
        <p:nvSpPr>
          <p:cNvPr id="123" name="Google Shape;123;p13"/>
          <p:cNvSpPr txBox="1"/>
          <p:nvPr>
            <p:ph idx="12" type="sldNum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050" y="1489075"/>
            <a:ext cx="37084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사람, 손이(가) 표시된 사진&#10;&#10;자동 생성된 설명" id="125" name="Google Shape;12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3625" y="3579813"/>
            <a:ext cx="3365500" cy="303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피부, 사람이(가) 표시된 사진&#10;&#10;자동 생성된 설명" id="126" name="Google Shape;12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3625" y="792163"/>
            <a:ext cx="3365500" cy="3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3"/>
          <p:cNvSpPr/>
          <p:nvPr/>
        </p:nvSpPr>
        <p:spPr>
          <a:xfrm>
            <a:off x="7416800" y="793750"/>
            <a:ext cx="3365500" cy="572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906122" y="3341850"/>
            <a:ext cx="4332600" cy="632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chemeClr val="dk1"/>
                </a:solidFill>
              </a:rPr>
              <a:t>성능이 많이 좋지 않음</a:t>
            </a:r>
            <a:endParaRPr b="1"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543098" y="180850"/>
            <a:ext cx="8434647" cy="5106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91F50"/>
              </a:buClr>
              <a:buSzPts val="3200"/>
              <a:buFont typeface="Arial"/>
              <a:buNone/>
            </a:pPr>
            <a:r>
              <a:rPr lang="ko-KR" sz="3200"/>
              <a:t>Try 2 :model-training (drone gesture)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11412516" y="6521194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278176" y="1300235"/>
            <a:ext cx="5746458" cy="370614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endParaRPr b="1"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214094" y="1853151"/>
            <a:ext cx="11998820" cy="2555828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Ascending     Descending     Pitch_Backward     Pitch_Forward     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Roll_Left         Roll_Right           Yaw_Left               Yaw_Right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하트, 예술이(가) 표시된 사진&#10;&#10;자동 생성된 설명" id="137" name="Google Shape;137;p14"/>
          <p:cNvPicPr preferRelativeResize="0"/>
          <p:nvPr/>
        </p:nvPicPr>
        <p:blipFill rotWithShape="1">
          <a:blip r:embed="rId3">
            <a:alphaModFix/>
          </a:blip>
          <a:srcRect b="-577" l="-2353" r="706" t="578"/>
          <a:stretch/>
        </p:blipFill>
        <p:spPr>
          <a:xfrm>
            <a:off x="279813" y="2273300"/>
            <a:ext cx="1096429" cy="1098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패션 액세서리, 사람이(가) 표시된 사진&#10;&#10;자동 생성된 설명" id="138" name="Google Shape;13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6163" y="2273300"/>
            <a:ext cx="1096454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4463" y="2273300"/>
            <a:ext cx="1096454" cy="1098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생일 케이크, 예술, 디자인이(가) 표시된 사진&#10;&#10;자동 생성된 설명" id="140" name="Google Shape;14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313" y="4495800"/>
            <a:ext cx="1096454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손, 손가락, 손톱, 예술이(가) 표시된 사진&#10;&#10;자동 생성된 설명" id="141" name="Google Shape;14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2463" y="2273300"/>
            <a:ext cx="1096454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아동 미술, 종이접기, 디자인이(가) 표시된 사진&#10;&#10;자동 생성된 설명" id="142" name="Google Shape;14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5413" y="4419600"/>
            <a:ext cx="1180274" cy="125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예술이(가) 표시된 사진&#10;&#10;자동 생성된 설명" id="143" name="Google Shape;14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2463" y="4495800"/>
            <a:ext cx="1095185" cy="1154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예술, 하트, 목걸이이(가) 표시된 사진&#10;&#10;자동 생성된 설명" id="144" name="Google Shape;144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26013" y="4495800"/>
            <a:ext cx="1096454" cy="10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146050" y="1301750"/>
            <a:ext cx="6254750" cy="441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_sim">
  <a:themeElements>
    <a:clrScheme name="사용자 지정 1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FB300"/>
      </a:accent1>
      <a:accent2>
        <a:srgbClr val="C8015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